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5" r:id="rId3"/>
    <p:sldId id="262" r:id="rId4"/>
    <p:sldId id="263" r:id="rId5"/>
    <p:sldId id="264" r:id="rId6"/>
  </p:sldIdLst>
  <p:sldSz cx="9906000" cy="6858000" type="A4"/>
  <p:notesSz cx="9296400" cy="7010400"/>
  <p:defaultTextStyle>
    <a:defPPr>
      <a:defRPr lang="hi-IN"/>
    </a:defPPr>
    <a:lvl1pPr marL="0" algn="l" defTabSz="95782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10" algn="l" defTabSz="95782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20" algn="l" defTabSz="95782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30" algn="l" defTabSz="95782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40" algn="l" defTabSz="95782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50" algn="l" defTabSz="95782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60" algn="l" defTabSz="95782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71" algn="l" defTabSz="95782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80" algn="l" defTabSz="95782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644" y="33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748" cy="35143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115" y="1"/>
            <a:ext cx="4028748" cy="35143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2B43D5CD-12CD-4DAA-8D50-01BFAD49C6A0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0050" y="876300"/>
            <a:ext cx="34163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948" y="3374364"/>
            <a:ext cx="7436505" cy="2759736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968"/>
            <a:ext cx="4028748" cy="35143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115" y="6658968"/>
            <a:ext cx="4028748" cy="35143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B3E55FF5-9001-4902-B3E2-2EF32A138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0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i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i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i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i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i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i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i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5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hi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5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7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i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1" y="1600200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i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i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0" indent="0">
              <a:buNone/>
              <a:defRPr sz="2100" b="1"/>
            </a:lvl2pPr>
            <a:lvl3pPr marL="957820" indent="0">
              <a:buNone/>
              <a:defRPr sz="1900" b="1"/>
            </a:lvl3pPr>
            <a:lvl4pPr marL="1436730" indent="0">
              <a:buNone/>
              <a:defRPr sz="1700" b="1"/>
            </a:lvl4pPr>
            <a:lvl5pPr marL="1915640" indent="0">
              <a:buNone/>
              <a:defRPr sz="1700" b="1"/>
            </a:lvl5pPr>
            <a:lvl6pPr marL="2394550" indent="0">
              <a:buNone/>
              <a:defRPr sz="1700" b="1"/>
            </a:lvl6pPr>
            <a:lvl7pPr marL="2873460" indent="0">
              <a:buNone/>
              <a:defRPr sz="1700" b="1"/>
            </a:lvl7pPr>
            <a:lvl8pPr marL="3352371" indent="0">
              <a:buNone/>
              <a:defRPr sz="1700" b="1"/>
            </a:lvl8pPr>
            <a:lvl9pPr marL="3831280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6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i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0" indent="0">
              <a:buNone/>
              <a:defRPr sz="2100" b="1"/>
            </a:lvl2pPr>
            <a:lvl3pPr marL="957820" indent="0">
              <a:buNone/>
              <a:defRPr sz="1900" b="1"/>
            </a:lvl3pPr>
            <a:lvl4pPr marL="1436730" indent="0">
              <a:buNone/>
              <a:defRPr sz="1700" b="1"/>
            </a:lvl4pPr>
            <a:lvl5pPr marL="1915640" indent="0">
              <a:buNone/>
              <a:defRPr sz="1700" b="1"/>
            </a:lvl5pPr>
            <a:lvl6pPr marL="2394550" indent="0">
              <a:buNone/>
              <a:defRPr sz="1700" b="1"/>
            </a:lvl6pPr>
            <a:lvl7pPr marL="2873460" indent="0">
              <a:buNone/>
              <a:defRPr sz="1700" b="1"/>
            </a:lvl7pPr>
            <a:lvl8pPr marL="3352371" indent="0">
              <a:buNone/>
              <a:defRPr sz="1700" b="1"/>
            </a:lvl8pPr>
            <a:lvl9pPr marL="3831280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6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i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i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i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10" indent="0">
              <a:buNone/>
              <a:defRPr sz="1200"/>
            </a:lvl2pPr>
            <a:lvl3pPr marL="957820" indent="0">
              <a:buNone/>
              <a:defRPr sz="1100"/>
            </a:lvl3pPr>
            <a:lvl4pPr marL="1436730" indent="0">
              <a:buNone/>
              <a:defRPr sz="1000"/>
            </a:lvl4pPr>
            <a:lvl5pPr marL="1915640" indent="0">
              <a:buNone/>
              <a:defRPr sz="1000"/>
            </a:lvl5pPr>
            <a:lvl6pPr marL="2394550" indent="0">
              <a:buNone/>
              <a:defRPr sz="1000"/>
            </a:lvl6pPr>
            <a:lvl7pPr marL="2873460" indent="0">
              <a:buNone/>
              <a:defRPr sz="1000"/>
            </a:lvl7pPr>
            <a:lvl8pPr marL="3352371" indent="0">
              <a:buNone/>
              <a:defRPr sz="1000"/>
            </a:lvl8pPr>
            <a:lvl9pPr marL="383128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hi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10" indent="0">
              <a:buNone/>
              <a:defRPr sz="2900"/>
            </a:lvl2pPr>
            <a:lvl3pPr marL="957820" indent="0">
              <a:buNone/>
              <a:defRPr sz="2500"/>
            </a:lvl3pPr>
            <a:lvl4pPr marL="1436730" indent="0">
              <a:buNone/>
              <a:defRPr sz="2100"/>
            </a:lvl4pPr>
            <a:lvl5pPr marL="1915640" indent="0">
              <a:buNone/>
              <a:defRPr sz="2100"/>
            </a:lvl5pPr>
            <a:lvl6pPr marL="2394550" indent="0">
              <a:buNone/>
              <a:defRPr sz="2100"/>
            </a:lvl6pPr>
            <a:lvl7pPr marL="2873460" indent="0">
              <a:buNone/>
              <a:defRPr sz="2100"/>
            </a:lvl7pPr>
            <a:lvl8pPr marL="3352371" indent="0">
              <a:buNone/>
              <a:defRPr sz="2100"/>
            </a:lvl8pPr>
            <a:lvl9pPr marL="3831280" indent="0">
              <a:buNone/>
              <a:defRPr sz="2100"/>
            </a:lvl9pPr>
          </a:lstStyle>
          <a:p>
            <a:endParaRPr lang="hi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10" indent="0">
              <a:buNone/>
              <a:defRPr sz="1200"/>
            </a:lvl2pPr>
            <a:lvl3pPr marL="957820" indent="0">
              <a:buNone/>
              <a:defRPr sz="1100"/>
            </a:lvl3pPr>
            <a:lvl4pPr marL="1436730" indent="0">
              <a:buNone/>
              <a:defRPr sz="1000"/>
            </a:lvl4pPr>
            <a:lvl5pPr marL="1915640" indent="0">
              <a:buNone/>
              <a:defRPr sz="1000"/>
            </a:lvl5pPr>
            <a:lvl6pPr marL="2394550" indent="0">
              <a:buNone/>
              <a:defRPr sz="1000"/>
            </a:lvl6pPr>
            <a:lvl7pPr marL="2873460" indent="0">
              <a:buNone/>
              <a:defRPr sz="1000"/>
            </a:lvl7pPr>
            <a:lvl8pPr marL="3352371" indent="0">
              <a:buNone/>
              <a:defRPr sz="1000"/>
            </a:lvl8pPr>
            <a:lvl9pPr marL="383128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i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600200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i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7BC4B-E510-472B-BF93-28CD9469034F}" type="datetimeFigureOut">
              <a:rPr lang="hi-IN" smtClean="0"/>
              <a:pPr/>
              <a:t>गुरुवार, 17 भाद्र 1938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50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DACCF-A3DB-4647-8A19-6C8B32C61EE9}" type="slidenum">
              <a:rPr lang="hi-IN" smtClean="0"/>
              <a:pPr/>
              <a:t>‹#›</a:t>
            </a:fld>
            <a:endParaRPr lang="hi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2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3" indent="-359183" algn="l" defTabSz="9578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9" indent="-299319" algn="l" defTabSz="9578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5" indent="-239455" algn="l" defTabSz="95782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85" indent="-239455" algn="l" defTabSz="95782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96" indent="-239455" algn="l" defTabSz="957820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05" indent="-239455" algn="l" defTabSz="9578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15" indent="-239455" algn="l" defTabSz="9578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25" indent="-239455" algn="l" defTabSz="9578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36" indent="-239455" algn="l" defTabSz="9578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i-IN"/>
      </a:defPPr>
      <a:lvl1pPr marL="0" algn="l" defTabSz="9578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0" algn="l" defTabSz="9578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20" algn="l" defTabSz="9578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30" algn="l" defTabSz="9578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40" algn="l" defTabSz="9578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50" algn="l" defTabSz="9578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60" algn="l" defTabSz="9578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71" algn="l" defTabSz="9578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80" algn="l" defTabSz="9578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65100" y="152400"/>
            <a:ext cx="9575800" cy="6553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lang="hi-IN"/>
          </a:p>
        </p:txBody>
      </p:sp>
      <p:pic>
        <p:nvPicPr>
          <p:cNvPr id="6" name="Picture 2" descr="C:\Users\soleimanin\Desktop\arm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82013" y="532953"/>
            <a:ext cx="928688" cy="887495"/>
          </a:xfrm>
          <a:prstGeom prst="rect">
            <a:avLst/>
          </a:prstGeom>
          <a:noFill/>
        </p:spPr>
      </p:pic>
      <p:pic>
        <p:nvPicPr>
          <p:cNvPr id="1027" name="Picture 3" descr="C:\Users\soleimanin\Desktop\لوگو نهای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400" y="532953"/>
            <a:ext cx="916680" cy="83661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250950" y="1986678"/>
            <a:ext cx="7435850" cy="270512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txBody>
          <a:bodyPr wrap="square" lIns="95782" tIns="47891" rIns="95782" bIns="47891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100" b="1" i="1" dirty="0">
                <a:cs typeface="B Titr" pitchFamily="2" charset="-78"/>
              </a:rPr>
              <a:t>نام کارگاه :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smtClean="0">
                <a:cs typeface="B Titr" pitchFamily="2" charset="-78"/>
              </a:rPr>
              <a:t>واگذاری ها</a:t>
            </a:r>
            <a:endParaRPr lang="fa-IR" sz="3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600" b="1" i="1" dirty="0">
                <a:cs typeface="B Titr" pitchFamily="2" charset="-78"/>
              </a:rPr>
              <a:t>موضوعات مورد بررسی :</a:t>
            </a:r>
          </a:p>
          <a:p>
            <a:pPr algn="just" rtl="1">
              <a:lnSpc>
                <a:spcPct val="150000"/>
              </a:lnSpc>
            </a:pPr>
            <a:r>
              <a:rPr lang="fa-IR" sz="1400" dirty="0" smtClean="0">
                <a:cs typeface="B Titr" pitchFamily="2" charset="-78"/>
              </a:rPr>
              <a:t>	- بررسی چالش های برنامه های واگذاری و برون سپاری مرکز مشارکتهای اقتصادی</a:t>
            </a:r>
            <a:endParaRPr lang="fa-IR" sz="14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400" dirty="0" smtClean="0">
                <a:cs typeface="B Titr" pitchFamily="2" charset="-78"/>
              </a:rPr>
              <a:t>	- بررسی چالش ها و ارائه راهکارهای لازم به منظور بازنگری در فرآیند واگذاری ها</a:t>
            </a:r>
            <a:endParaRPr lang="fa-IR" sz="1400" dirty="0">
              <a:cs typeface="B Titr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3400" y="4953000"/>
            <a:ext cx="8915400" cy="12954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r"/>
            <a:r>
              <a:rPr lang="fa-IR" sz="1800" dirty="0">
                <a:solidFill>
                  <a:schemeClr val="tx1"/>
                </a:solidFill>
                <a:cs typeface="B Titr" pitchFamily="2" charset="-78"/>
              </a:rPr>
              <a:t>معاونین محترم </a:t>
            </a:r>
            <a:r>
              <a:rPr lang="fa-IR" sz="1800" dirty="0" smtClean="0">
                <a:solidFill>
                  <a:schemeClr val="tx1"/>
                </a:solidFill>
                <a:cs typeface="B Titr" pitchFamily="2" charset="-78"/>
              </a:rPr>
              <a:t>توسعه : </a:t>
            </a:r>
            <a:endParaRPr lang="fa-IR" sz="1800" dirty="0">
              <a:solidFill>
                <a:schemeClr val="tx1"/>
              </a:solidFill>
              <a:cs typeface="B Titr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منطقه4 ( اهواز، لرستان، دزفول و دانشکده های علوم پزشکی مستقر در منطقه )</a:t>
            </a:r>
          </a:p>
          <a:p>
            <a:pPr algn="r">
              <a:lnSpc>
                <a:spcPct val="150000"/>
              </a:lnSpc>
            </a:pP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منطقه10 ( تهران، شهید بهشتی، ایران، بهزیستی و توانبخشی )-  غذا و دارو</a:t>
            </a:r>
            <a:endParaRPr lang="fa-IR" sz="24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1955055" y="404239"/>
            <a:ext cx="6274768" cy="1158419"/>
          </a:xfrm>
          <a:prstGeom prst="wedgeRoundRectCallout">
            <a:avLst>
              <a:gd name="adj1" fmla="val -73056"/>
              <a:gd name="adj2" fmla="val 9186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97" tIns="40448" rIns="80897" bIns="40448" rtlCol="0" anchor="ctr"/>
          <a:lstStyle/>
          <a:p>
            <a:pPr algn="ctr">
              <a:lnSpc>
                <a:spcPct val="150000"/>
              </a:lnSpc>
            </a:pP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کارگاه سی و یکمین اجلاس معاونین توسعه مدیریت و منابع</a:t>
            </a:r>
          </a:p>
          <a:p>
            <a:pPr algn="ctr">
              <a:lnSpc>
                <a:spcPct val="150000"/>
              </a:lnSpc>
            </a:pP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تبریز 17 و18 شهریور ماه 1395</a:t>
            </a:r>
            <a:endParaRPr lang="hi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65100" y="152400"/>
            <a:ext cx="9575800" cy="6553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lang="hi-IN"/>
          </a:p>
        </p:txBody>
      </p:sp>
      <p:pic>
        <p:nvPicPr>
          <p:cNvPr id="6" name="Picture 2" descr="C:\Users\soleimanin\Desktop\arm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82013" y="532953"/>
            <a:ext cx="928688" cy="887495"/>
          </a:xfrm>
          <a:prstGeom prst="rect">
            <a:avLst/>
          </a:prstGeom>
          <a:noFill/>
        </p:spPr>
      </p:pic>
      <p:pic>
        <p:nvPicPr>
          <p:cNvPr id="1027" name="Picture 3" descr="C:\Users\soleimanin\Desktop\لوگو نهای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400" y="532953"/>
            <a:ext cx="916680" cy="836612"/>
          </a:xfrm>
          <a:prstGeom prst="rect">
            <a:avLst/>
          </a:prstGeom>
          <a:noFill/>
        </p:spPr>
      </p:pic>
      <p:sp>
        <p:nvSpPr>
          <p:cNvPr id="11" name="Rounded Rectangle 10"/>
          <p:cNvSpPr/>
          <p:nvPr/>
        </p:nvSpPr>
        <p:spPr>
          <a:xfrm>
            <a:off x="495301" y="1344248"/>
            <a:ext cx="8915400" cy="5361352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t"/>
          <a:lstStyle/>
          <a:p>
            <a:pPr algn="r" rtl="1">
              <a:lnSpc>
                <a:spcPct val="200000"/>
              </a:lnSpc>
            </a:pP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اعضای کارگروه؛ </a:t>
            </a:r>
          </a:p>
          <a:p>
            <a:pPr algn="r" rtl="1">
              <a:lnSpc>
                <a:spcPct val="200000"/>
              </a:lnSpc>
            </a:pPr>
            <a:r>
              <a:rPr lang="fa-IR" sz="1800" dirty="0" smtClean="0">
                <a:solidFill>
                  <a:schemeClr val="tx1"/>
                </a:solidFill>
                <a:cs typeface="B Titr" pitchFamily="2" charset="-78"/>
              </a:rPr>
              <a:t>معاونین </a:t>
            </a:r>
            <a:r>
              <a:rPr lang="fa-IR" sz="1800" dirty="0">
                <a:solidFill>
                  <a:schemeClr val="tx1"/>
                </a:solidFill>
                <a:cs typeface="B Titr" pitchFamily="2" charset="-78"/>
              </a:rPr>
              <a:t>محترم </a:t>
            </a:r>
            <a:r>
              <a:rPr lang="fa-IR" sz="1800" dirty="0" smtClean="0">
                <a:solidFill>
                  <a:schemeClr val="tx1"/>
                </a:solidFill>
                <a:cs typeface="B Titr" pitchFamily="2" charset="-78"/>
              </a:rPr>
              <a:t>توسعه: </a:t>
            </a:r>
            <a:endParaRPr lang="fa-IR" sz="1800" dirty="0">
              <a:solidFill>
                <a:schemeClr val="tx1"/>
              </a:solidFill>
              <a:cs typeface="B Titr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000" u="sng" dirty="0" smtClean="0">
                <a:solidFill>
                  <a:schemeClr val="tx1"/>
                </a:solidFill>
                <a:cs typeface="B Titr" pitchFamily="2" charset="-78"/>
              </a:rPr>
              <a:t>منطقه4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: اهواز(آقای دکتر حسینی)، لرستان(آقای دکتر خوارزم کیا)،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دزفول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(آقای دکتر خسرو پناه)، بهبان (آقای مهندس دهقانی)، آبادان (آقای دکتر میرشکاک)، </a:t>
            </a:r>
            <a:r>
              <a:rPr lang="fa-IR" sz="2000" u="sng" dirty="0" smtClean="0">
                <a:solidFill>
                  <a:schemeClr val="tx1"/>
                </a:solidFill>
                <a:cs typeface="B Titr" pitchFamily="2" charset="-78"/>
              </a:rPr>
              <a:t>منطقه10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: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تهران (آقای دکتر توکلی)،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شهید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بهشتی (آقای دکتر فتحی)، ایران (آقای دکتر مبارکی) ،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بهزیستی و توانبخشی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(آقای دکتر نجفی پور</a:t>
            </a:r>
            <a:r>
              <a:rPr lang="fa-IR" sz="2000" dirty="0">
                <a:solidFill>
                  <a:schemeClr val="tx1"/>
                </a:solidFill>
                <a:cs typeface="B Titr" pitchFamily="2" charset="-78"/>
              </a:rPr>
              <a:t>)-  غذا و دارو (آقای دکتر شهابی مجد) </a:t>
            </a:r>
            <a:endParaRPr lang="fa-IR" sz="2000" dirty="0" smtClean="0">
              <a:solidFill>
                <a:schemeClr val="tx1"/>
              </a:solidFill>
              <a:cs typeface="B Titr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جناب آقای  دکتر اسدی؛ نماینده ستاد وزارتخانه</a:t>
            </a:r>
          </a:p>
          <a:p>
            <a:pPr algn="r" rtl="1">
              <a:lnSpc>
                <a:spcPct val="200000"/>
              </a:lnSpc>
            </a:pPr>
            <a:r>
              <a:rPr lang="fa-IR" sz="1800" dirty="0" smtClean="0">
                <a:solidFill>
                  <a:schemeClr val="tx1"/>
                </a:solidFill>
                <a:cs typeface="B Titr" pitchFamily="2" charset="-78"/>
              </a:rPr>
              <a:t>سرکار خانم جعفریان؛ نماینده دانشگاه علوم پزشکی تبریز</a:t>
            </a:r>
            <a:endParaRPr lang="fa-IR" sz="18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349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301543"/>
            <a:ext cx="8915400" cy="689057"/>
          </a:xfrm>
        </p:spPr>
        <p:txBody>
          <a:bodyPr>
            <a:normAutofit/>
          </a:bodyPr>
          <a:lstStyle/>
          <a:p>
            <a:pPr rtl="1"/>
            <a:r>
              <a:rPr lang="fa-IR" sz="2400" dirty="0">
                <a:latin typeface="+mn-lt"/>
                <a:ea typeface="+mn-ea"/>
                <a:cs typeface="B Titr" pitchFamily="2" charset="-78"/>
              </a:rPr>
              <a:t>دبیر کارگروه؛ دانشگاه علوم پزشکی ایران (آقای دکتر مبارکی)</a:t>
            </a:r>
            <a:endParaRPr lang="en-US" sz="2400" dirty="0"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3695"/>
            <a:ext cx="9829799" cy="5894305"/>
          </a:xfrm>
        </p:spPr>
        <p:txBody>
          <a:bodyPr>
            <a:normAutofit fontScale="47500" lnSpcReduction="20000"/>
          </a:bodyPr>
          <a:lstStyle/>
          <a:p>
            <a:pPr marL="0" indent="0" algn="r" rtl="1">
              <a:lnSpc>
                <a:spcPct val="170000"/>
              </a:lnSpc>
              <a:buNone/>
            </a:pPr>
            <a:r>
              <a:rPr lang="fa-IR" sz="5100" b="1" i="1" dirty="0">
                <a:cs typeface="B Titr" pitchFamily="2" charset="-78"/>
              </a:rPr>
              <a:t>مشکلات؛</a:t>
            </a: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Titr" pitchFamily="2" charset="-78"/>
              </a:rPr>
              <a:t>1) دستورالعمل </a:t>
            </a:r>
            <a:r>
              <a:rPr lang="fa-IR" sz="3500" dirty="0">
                <a:cs typeface="B Titr" pitchFamily="2" charset="-78"/>
              </a:rPr>
              <a:t>ابلاغی از سوی سازمان مدیریت در تاریخ 4/7/94 و اصلاحیه آن در تاریخ 5/4/95 مشمول دانشگاه های علوم پزشکی نمی باشد (صرفا دستگاه های موضوع بند ب ماده 1 قانون برگزاری مناقصات مشمول شده اند)</a:t>
            </a:r>
            <a:endParaRPr lang="en-US" sz="35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Titr" pitchFamily="2" charset="-78"/>
              </a:rPr>
              <a:t>2) ابلاغ </a:t>
            </a:r>
            <a:r>
              <a:rPr lang="fa-IR" sz="3500" dirty="0">
                <a:cs typeface="B Titr" pitchFamily="2" charset="-78"/>
              </a:rPr>
              <a:t>این بخشنامه ها به دانشکده ها و ساز و کار پیش بینی شده در آنها دارای شفافیت لازم در اجرای مفاد بخشنامه </a:t>
            </a:r>
            <a:r>
              <a:rPr lang="fa-IR" sz="3500" dirty="0" smtClean="0">
                <a:cs typeface="B Titr" pitchFamily="2" charset="-78"/>
              </a:rPr>
              <a:t/>
            </a:r>
            <a:br>
              <a:rPr lang="fa-IR" sz="3500" dirty="0" smtClean="0">
                <a:cs typeface="B Titr" pitchFamily="2" charset="-78"/>
              </a:rPr>
            </a:br>
            <a:r>
              <a:rPr lang="fa-IR" sz="3500" dirty="0" smtClean="0">
                <a:cs typeface="B Titr" pitchFamily="2" charset="-78"/>
              </a:rPr>
              <a:t>نمی </a:t>
            </a:r>
            <a:r>
              <a:rPr lang="fa-IR" sz="3500" dirty="0">
                <a:cs typeface="B Titr" pitchFamily="2" charset="-78"/>
              </a:rPr>
              <a:t>باشد.</a:t>
            </a:r>
            <a:endParaRPr lang="en-US" sz="35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Titr" pitchFamily="2" charset="-78"/>
              </a:rPr>
              <a:t>3) ضعف </a:t>
            </a:r>
            <a:r>
              <a:rPr lang="fa-IR" sz="3500" dirty="0">
                <a:cs typeface="B Titr" pitchFamily="2" charset="-78"/>
              </a:rPr>
              <a:t>آشنایی واحدهای سازمانی با نوع عملکرد و دستورالعمل های ابلاغی</a:t>
            </a:r>
            <a:endParaRPr lang="en-US" sz="35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Titr" pitchFamily="2" charset="-78"/>
              </a:rPr>
              <a:t>4) وجود </a:t>
            </a:r>
            <a:r>
              <a:rPr lang="fa-IR" sz="3500" dirty="0">
                <a:cs typeface="B Titr" pitchFamily="2" charset="-78"/>
              </a:rPr>
              <a:t>برخی از موانع قانونی در بحث استفاده از مشارکتهای خارجی و شفاف نبودن قوانین بالاسری در حوزه دانشگاه ها</a:t>
            </a:r>
            <a:endParaRPr lang="en-US" sz="35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Titr" pitchFamily="2" charset="-78"/>
              </a:rPr>
              <a:t>5) نبود </a:t>
            </a:r>
            <a:r>
              <a:rPr lang="fa-IR" sz="3500" dirty="0">
                <a:cs typeface="B Titr" pitchFamily="2" charset="-78"/>
              </a:rPr>
              <a:t>دستورالعمل شیوه های اجرایی انواع واگذاری در بحث مشارکتهای اقتصادی</a:t>
            </a:r>
            <a:endParaRPr lang="en-US" sz="35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Titr" pitchFamily="2" charset="-78"/>
              </a:rPr>
              <a:t>6) ضعف </a:t>
            </a:r>
            <a:r>
              <a:rPr lang="fa-IR" sz="3500" dirty="0">
                <a:cs typeface="B Titr" pitchFamily="2" charset="-78"/>
              </a:rPr>
              <a:t>زیرساخت های لازم در دانشگاه ها به منظور جلب مشارکت بخش غیردولتی</a:t>
            </a:r>
            <a:endParaRPr lang="en-US" sz="35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Titr" pitchFamily="2" charset="-78"/>
              </a:rPr>
              <a:t>7) مشکلات </a:t>
            </a:r>
            <a:r>
              <a:rPr lang="fa-IR" sz="3500" dirty="0">
                <a:cs typeface="B Titr" pitchFamily="2" charset="-78"/>
              </a:rPr>
              <a:t>موجود در زمینه بازکردن </a:t>
            </a:r>
            <a:r>
              <a:rPr lang="en-US" sz="3500" dirty="0">
                <a:cs typeface="B Titr" pitchFamily="2" charset="-78"/>
              </a:rPr>
              <a:t>LC</a:t>
            </a:r>
            <a:r>
              <a:rPr lang="fa-IR" sz="3500" dirty="0">
                <a:cs typeface="B Titr" pitchFamily="2" charset="-78"/>
              </a:rPr>
              <a:t> و استفاده از فایننس و دریافت وام و بازپرداخت آنها</a:t>
            </a:r>
            <a:endParaRPr lang="en-US" sz="35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Titr" pitchFamily="2" charset="-78"/>
              </a:rPr>
              <a:t>8) مشخص </a:t>
            </a:r>
            <a:r>
              <a:rPr lang="fa-IR" sz="3500" dirty="0">
                <a:cs typeface="B Titr" pitchFamily="2" charset="-78"/>
              </a:rPr>
              <a:t>نبودن دقیق زمینه های برون سپاری و استفاده از مشارکت های غیردولتی در زمینه فعالیت های دانشگاه ها </a:t>
            </a:r>
            <a:endParaRPr lang="en-US" sz="3500" dirty="0">
              <a:cs typeface="B Titr" pitchFamily="2" charset="-78"/>
            </a:endParaRPr>
          </a:p>
        </p:txBody>
      </p:sp>
      <p:pic>
        <p:nvPicPr>
          <p:cNvPr id="4" name="Picture 2" descr="C:\Users\soleimanin\Desktop\arm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82013" y="76200"/>
            <a:ext cx="928688" cy="887495"/>
          </a:xfrm>
          <a:prstGeom prst="rect">
            <a:avLst/>
          </a:prstGeom>
          <a:noFill/>
        </p:spPr>
      </p:pic>
      <p:pic>
        <p:nvPicPr>
          <p:cNvPr id="5" name="Picture 3" descr="C:\Users\soleimanin\Desktop\لوگو نهای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400" y="76200"/>
            <a:ext cx="916680" cy="8366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66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829799" cy="5943600"/>
          </a:xfrm>
        </p:spPr>
        <p:txBody>
          <a:bodyPr>
            <a:normAutofit fontScale="55000" lnSpcReduction="20000"/>
          </a:bodyPr>
          <a:lstStyle/>
          <a:p>
            <a:pPr marL="0" indent="0" algn="r" rtl="1">
              <a:lnSpc>
                <a:spcPct val="170000"/>
              </a:lnSpc>
              <a:buNone/>
            </a:pPr>
            <a:r>
              <a:rPr lang="fa-IR" sz="4000" b="1" i="1" dirty="0">
                <a:cs typeface="B Titr" pitchFamily="2" charset="-78"/>
              </a:rPr>
              <a:t>مشکلات؛</a:t>
            </a:r>
          </a:p>
          <a:p>
            <a:pPr marL="0" indent="0" algn="r" rtl="1">
              <a:lnSpc>
                <a:spcPct val="170000"/>
              </a:lnSpc>
              <a:buNone/>
            </a:pPr>
            <a:r>
              <a:rPr lang="fa-IR" sz="3100" dirty="0" smtClean="0">
                <a:cs typeface="B Titr" pitchFamily="2" charset="-78"/>
              </a:rPr>
              <a:t>9) ضعف </a:t>
            </a:r>
            <a:r>
              <a:rPr lang="fa-IR" sz="3100" dirty="0">
                <a:cs typeface="B Titr" pitchFamily="2" charset="-78"/>
              </a:rPr>
              <a:t>وجود دستورالعمل ها و شیوه نامه های مدون به منظور تعیین هزینه منفعت پروژه های قابل واگذاری در دانشگاه ها </a:t>
            </a:r>
            <a:endParaRPr lang="fa-IR" sz="3100" dirty="0" smtClean="0">
              <a:cs typeface="B Titr" pitchFamily="2" charset="-78"/>
            </a:endParaRPr>
          </a:p>
          <a:p>
            <a:pPr marL="0" indent="0" algn="r" rtl="1">
              <a:lnSpc>
                <a:spcPct val="170000"/>
              </a:lnSpc>
              <a:buNone/>
            </a:pPr>
            <a:r>
              <a:rPr lang="fa-IR" sz="3100" dirty="0" smtClean="0">
                <a:cs typeface="B Titr" pitchFamily="2" charset="-78"/>
              </a:rPr>
              <a:t>10) ضعف </a:t>
            </a:r>
            <a:r>
              <a:rPr lang="fa-IR" sz="3100" dirty="0">
                <a:cs typeface="B Titr" pitchFamily="2" charset="-78"/>
              </a:rPr>
              <a:t>ساختاری و توانمندی در دانشگاه ها در زمینه مباحث اقتصادی</a:t>
            </a:r>
            <a:endParaRPr lang="en-US" sz="31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100" dirty="0" smtClean="0">
                <a:cs typeface="B Titr" pitchFamily="2" charset="-78"/>
              </a:rPr>
              <a:t>11) عدم </a:t>
            </a:r>
            <a:r>
              <a:rPr lang="fa-IR" sz="3100" dirty="0">
                <a:cs typeface="B Titr" pitchFamily="2" charset="-78"/>
              </a:rPr>
              <a:t>تناسب بین میزان سرمایه گذاری و بازگشت سرمایه به دلیل اختلافقیمت تمام شده خدمات در مقایسه با تعرفه های مصوب</a:t>
            </a:r>
            <a:endParaRPr lang="en-US" sz="31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100" dirty="0" smtClean="0">
                <a:cs typeface="B Titr" pitchFamily="2" charset="-78"/>
              </a:rPr>
              <a:t>12) عدم </a:t>
            </a:r>
            <a:r>
              <a:rPr lang="fa-IR" sz="3100" dirty="0">
                <a:cs typeface="B Titr" pitchFamily="2" charset="-78"/>
              </a:rPr>
              <a:t>به روز رسانی قوانین و مقررات موجود در زمینه واگذاری واحدهای درمانی به بخش خصوصی (واگذاری به بخش خصوصی منجر به این می شود که تأمین اجتماعی </a:t>
            </a:r>
            <a:r>
              <a:rPr lang="en-US" sz="3100" dirty="0">
                <a:cs typeface="B Titr" pitchFamily="2" charset="-78"/>
              </a:rPr>
              <a:t>2K</a:t>
            </a:r>
            <a:r>
              <a:rPr lang="fa-IR" sz="3100" dirty="0">
                <a:cs typeface="B Titr" pitchFamily="2" charset="-78"/>
              </a:rPr>
              <a:t>حساب نکند)</a:t>
            </a:r>
            <a:endParaRPr lang="en-US" sz="31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100" dirty="0" smtClean="0">
                <a:cs typeface="B Titr" pitchFamily="2" charset="-78"/>
              </a:rPr>
              <a:t>13) مشکلات </a:t>
            </a:r>
            <a:r>
              <a:rPr lang="fa-IR" sz="3100" dirty="0">
                <a:cs typeface="B Titr" pitchFamily="2" charset="-78"/>
              </a:rPr>
              <a:t>قانونی در خصوص واگذاری تمام یا بخشی از یک واحد عملیاتی به کارکنان هیأت علمی یا غیرهیأت علمی علی رغم وجود قانون شرکت های دانش بنیان</a:t>
            </a:r>
            <a:endParaRPr lang="en-US" sz="31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100" dirty="0" smtClean="0">
                <a:cs typeface="B Titr" pitchFamily="2" charset="-78"/>
              </a:rPr>
              <a:t>14) عدم </a:t>
            </a:r>
            <a:r>
              <a:rPr lang="fa-IR" sz="3100" dirty="0">
                <a:cs typeface="B Titr" pitchFamily="2" charset="-78"/>
              </a:rPr>
              <a:t>وجود شیوه نامه قیمت گذاری در حوزه انواع واگذاری به صورت مدون و یکپارچه در سطح کشور</a:t>
            </a:r>
            <a:endParaRPr lang="en-US" sz="31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100" dirty="0" smtClean="0">
                <a:cs typeface="B Titr" pitchFamily="2" charset="-78"/>
              </a:rPr>
              <a:t>15) ضعف </a:t>
            </a:r>
            <a:r>
              <a:rPr lang="fa-IR" sz="3100" dirty="0">
                <a:cs typeface="B Titr" pitchFamily="2" charset="-78"/>
              </a:rPr>
              <a:t>باورهای مربوط به واگذاری و ورود بخش غیردولتی به دانشگاه در یمان مدیران میانی و ارشد دانشگاه </a:t>
            </a:r>
            <a:endParaRPr lang="en-US" sz="3100" dirty="0">
              <a:cs typeface="B Titr" pitchFamily="2" charset="-78"/>
            </a:endParaRPr>
          </a:p>
          <a:p>
            <a:pPr marL="0" lvl="0" indent="0" algn="r" rtl="1">
              <a:lnSpc>
                <a:spcPct val="170000"/>
              </a:lnSpc>
              <a:buNone/>
            </a:pPr>
            <a:r>
              <a:rPr lang="fa-IR" sz="3100" dirty="0" smtClean="0">
                <a:cs typeface="B Titr" pitchFamily="2" charset="-78"/>
              </a:rPr>
              <a:t>16) عدم </a:t>
            </a:r>
            <a:r>
              <a:rPr lang="fa-IR" sz="3100" dirty="0">
                <a:cs typeface="B Titr" pitchFamily="2" charset="-78"/>
              </a:rPr>
              <a:t>وجود برنامه های کاربردی آموزشی در زمینه توانمندسازی افراد درگیر در فرآیندهای واگذاری در سطح </a:t>
            </a:r>
            <a:r>
              <a:rPr lang="fa-IR" sz="3100" dirty="0" smtClean="0">
                <a:cs typeface="B Titr" pitchFamily="2" charset="-78"/>
              </a:rPr>
              <a:t>دانشگاه</a:t>
            </a:r>
            <a:endParaRPr lang="en-US" sz="3100" dirty="0">
              <a:cs typeface="B Titr" pitchFamily="2" charset="-78"/>
            </a:endParaRPr>
          </a:p>
        </p:txBody>
      </p:sp>
      <p:pic>
        <p:nvPicPr>
          <p:cNvPr id="4" name="Picture 2" descr="C:\Users\soleimanin\Desktop\arm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82013" y="76200"/>
            <a:ext cx="928688" cy="887495"/>
          </a:xfrm>
          <a:prstGeom prst="rect">
            <a:avLst/>
          </a:prstGeom>
          <a:noFill/>
        </p:spPr>
      </p:pic>
      <p:pic>
        <p:nvPicPr>
          <p:cNvPr id="5" name="Picture 3" descr="C:\Users\soleimanin\Desktop\لوگو نهایی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0" y="76200"/>
            <a:ext cx="916680" cy="8366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860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829799" cy="609600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4000" b="1" i="1" dirty="0" smtClean="0">
                <a:cs typeface="B Titr" pitchFamily="2" charset="-78"/>
              </a:rPr>
              <a:t>راهکارها</a:t>
            </a:r>
            <a:r>
              <a:rPr lang="fa-IR" sz="4000" b="1" i="1" dirty="0" smtClean="0">
                <a:cs typeface="B Titr" pitchFamily="2" charset="-78"/>
              </a:rPr>
              <a:t>؛</a:t>
            </a: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sz="1700" dirty="0" smtClean="0">
                <a:cs typeface="B Titr" panose="00000700000000000000" pitchFamily="2" charset="-78"/>
              </a:rPr>
              <a:t>1) تدوین شیوه نامه ای دقیق متناسب با شرایط و مقتضیات پروژه های تملک دارایی سرمایه ای در حوزه‌های بهداشتی درمانی و آموزشی از سوی وزارتخانه با هماهنگی دانشگاه های علوم پزشکی کشور و تصویب آنها در هیأت امناء ( مشارکت های اقتصادی و دانشگاه ها )</a:t>
            </a:r>
            <a:endParaRPr lang="en-US" sz="1700" dirty="0" smtClean="0">
              <a:cs typeface="B Titr" panose="00000700000000000000" pitchFamily="2" charset="-78"/>
            </a:endParaRP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sz="1700" dirty="0" smtClean="0">
                <a:cs typeface="B Titr" panose="00000700000000000000" pitchFamily="2" charset="-78"/>
              </a:rPr>
              <a:t>2) تقویت ساختارهای سازمانی در دانشگاه‌ها در حوزه فعالیت‌های واگذاری و برون‌سپاری و جلب مشارکت‌های اقتصادی ازسوی مرکز توسعه وزاتخانه با هماهنگی دانشگاه ها </a:t>
            </a:r>
            <a:endParaRPr lang="en-US" sz="1700" dirty="0" smtClean="0">
              <a:cs typeface="B Titr" panose="00000700000000000000" pitchFamily="2" charset="-78"/>
            </a:endParaRP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sz="1700" dirty="0" smtClean="0">
                <a:cs typeface="B Titr" panose="00000700000000000000" pitchFamily="2" charset="-78"/>
              </a:rPr>
              <a:t>3) تهیه و تنظیم فرم ها و متن قراردادهای مورد نیاز و شیوه‌نامه قیمت گذاری و سایر موارد مورد لزوم به صورت یکپارچه به همراه مثال های عینی و تدوین فرایند یکپارچه برای اجرا در سطح کشور با پیش بینی لازم به منظور توانمندسازی عوامل درگیر در فرایند با هماهنگی دانشگاه ها (مشارکت های اقتصادی+ دانشگاه ها )</a:t>
            </a: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sz="1700" dirty="0" smtClean="0">
                <a:cs typeface="B Titr" panose="00000700000000000000" pitchFamily="2" charset="-78"/>
              </a:rPr>
              <a:t>4) </a:t>
            </a:r>
            <a:r>
              <a:rPr lang="fa-IR" sz="1700" dirty="0">
                <a:cs typeface="B Titr" panose="00000700000000000000" pitchFamily="2" charset="-78"/>
              </a:rPr>
              <a:t>بازنگری </a:t>
            </a:r>
            <a:r>
              <a:rPr lang="fa-IR" sz="1700" dirty="0">
                <a:cs typeface="B Titr" panose="00000700000000000000" pitchFamily="2" charset="-78"/>
              </a:rPr>
              <a:t>و اصلاح قوانین و مقررات در حوزه وزارتخانه دانشگاه ها و سایر سازمان ها نظیر سازمان های بیمه به منظور عدم ایجاد مشکل در حوزه واحدهای واگذار شده ( امور حقوقی + مشارکتهای بخش اقتصادی + معاونت توسعه)</a:t>
            </a:r>
            <a:endParaRPr lang="en-US" sz="1700" dirty="0">
              <a:cs typeface="B Titr" panose="00000700000000000000" pitchFamily="2" charset="-78"/>
            </a:endParaRP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sz="1700" dirty="0">
                <a:cs typeface="B Titr" panose="00000700000000000000" pitchFamily="2" charset="-78"/>
              </a:rPr>
              <a:t>5</a:t>
            </a:r>
            <a:r>
              <a:rPr lang="fa-IR" sz="1700" dirty="0">
                <a:cs typeface="B Titr" panose="00000700000000000000" pitchFamily="2" charset="-78"/>
              </a:rPr>
              <a:t>) تبیین </a:t>
            </a:r>
            <a:r>
              <a:rPr lang="fa-IR" sz="1700" dirty="0">
                <a:cs typeface="B Titr" panose="00000700000000000000" pitchFamily="2" charset="-78"/>
              </a:rPr>
              <a:t>دقیق و شفاف گردش کار پروسه های مربوط به برون سپاری یا استفاده از مشارکت های اقتصادی بخش غیردولتی در دانشگاه ها و وزارتخانه ( امور مشارکت های اقتصادی + مرکز توسعه ) </a:t>
            </a:r>
            <a:endParaRPr lang="en-US" sz="1700" dirty="0">
              <a:cs typeface="B Titr" panose="00000700000000000000" pitchFamily="2" charset="-78"/>
            </a:endParaRP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sz="1700" dirty="0" smtClean="0">
                <a:cs typeface="B Titr" panose="00000700000000000000" pitchFamily="2" charset="-78"/>
              </a:rPr>
              <a:t>6) هماهنگی </a:t>
            </a:r>
            <a:r>
              <a:rPr lang="fa-IR" sz="1700" dirty="0">
                <a:cs typeface="B Titr" panose="00000700000000000000" pitchFamily="2" charset="-78"/>
              </a:rPr>
              <a:t>لازم با مبادی ذیربط  در خصوص پیش بینی ضمانت های لازم برای استفاده از سرمایه های خراجی یا داخلی و رفع موانع موجود در زمینه بازکردن </a:t>
            </a:r>
            <a:r>
              <a:rPr lang="en-US" sz="1700" dirty="0">
                <a:cs typeface="B Titr" panose="00000700000000000000" pitchFamily="2" charset="-78"/>
              </a:rPr>
              <a:t>LC</a:t>
            </a:r>
            <a:r>
              <a:rPr lang="fa-IR" sz="1700" dirty="0">
                <a:cs typeface="B Titr" panose="00000700000000000000" pitchFamily="2" charset="-78"/>
              </a:rPr>
              <a:t> و استفاده از فایننس ( امور مشارکت + بین‌الملل )</a:t>
            </a:r>
            <a:endParaRPr lang="en-US" sz="1700" dirty="0">
              <a:cs typeface="B Titr" panose="00000700000000000000" pitchFamily="2" charset="-78"/>
            </a:endParaRP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sz="1700" dirty="0" smtClean="0">
                <a:cs typeface="B Titr" panose="00000700000000000000" pitchFamily="2" charset="-78"/>
              </a:rPr>
              <a:t>7) طراحی </a:t>
            </a:r>
            <a:r>
              <a:rPr lang="fa-IR" sz="1700" dirty="0">
                <a:cs typeface="B Titr" panose="00000700000000000000" pitchFamily="2" charset="-78"/>
              </a:rPr>
              <a:t>نرم افزار لازم در زمینه تهیه طرح توجیه اقتصادی پروژه های قابل واگذاری ( مرکز </a:t>
            </a:r>
            <a:r>
              <a:rPr lang="fa-IR" sz="1700" dirty="0" smtClean="0">
                <a:cs typeface="B Titr" panose="00000700000000000000" pitchFamily="2" charset="-78"/>
              </a:rPr>
              <a:t>توسعه)</a:t>
            </a:r>
            <a:endParaRPr lang="fa-IR" sz="4000" b="1" i="1" dirty="0">
              <a:cs typeface="B Titr" pitchFamily="2" charset="-78"/>
            </a:endParaRPr>
          </a:p>
          <a:p>
            <a:pPr marL="0" lvl="0" indent="0" algn="r" rtl="1">
              <a:lnSpc>
                <a:spcPct val="150000"/>
              </a:lnSpc>
              <a:buNone/>
            </a:pPr>
            <a:endParaRPr lang="en-US" sz="3200" dirty="0">
              <a:cs typeface="B Titr" pitchFamily="2" charset="-78"/>
            </a:endParaRPr>
          </a:p>
        </p:txBody>
      </p:sp>
      <p:pic>
        <p:nvPicPr>
          <p:cNvPr id="4" name="Picture 2" descr="C:\Users\soleimanin\Desktop\arm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82013" y="76200"/>
            <a:ext cx="928688" cy="887495"/>
          </a:xfrm>
          <a:prstGeom prst="rect">
            <a:avLst/>
          </a:prstGeom>
          <a:noFill/>
        </p:spPr>
      </p:pic>
      <p:pic>
        <p:nvPicPr>
          <p:cNvPr id="5" name="Picture 3" descr="C:\Users\soleimanin\Desktop\لوگو نهایی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0" y="76200"/>
            <a:ext cx="916680" cy="8366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1398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Words>692</Words>
  <Application>Microsoft Office PowerPoint</Application>
  <PresentationFormat>A4 Paper (210x297 mm)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 Titr</vt:lpstr>
      <vt:lpstr>Calibri</vt:lpstr>
      <vt:lpstr>Mangal</vt:lpstr>
      <vt:lpstr>Office Theme</vt:lpstr>
      <vt:lpstr>PowerPoint Presentation</vt:lpstr>
      <vt:lpstr>PowerPoint Presentation</vt:lpstr>
      <vt:lpstr>دبیر کارگروه؛ دانشگاه علوم پزشکی ایران (آقای دکتر مبارکی)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نجیبه سلیمانی</dc:creator>
  <cp:lastModifiedBy>Dr-Tohidkia</cp:lastModifiedBy>
  <cp:revision>74</cp:revision>
  <cp:lastPrinted>2016-09-08T03:23:47Z</cp:lastPrinted>
  <dcterms:created xsi:type="dcterms:W3CDTF">2016-09-03T07:38:06Z</dcterms:created>
  <dcterms:modified xsi:type="dcterms:W3CDTF">2016-09-08T05:07:51Z</dcterms:modified>
</cp:coreProperties>
</file>